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F1FB"/>
    <a:srgbClr val="DAF0FC"/>
    <a:srgbClr val="002057"/>
    <a:srgbClr val="07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13"/>
    <p:restoredTop sz="94678"/>
  </p:normalViewPr>
  <p:slideViewPr>
    <p:cSldViewPr snapToGrid="0">
      <p:cViewPr>
        <p:scale>
          <a:sx n="150" d="100"/>
          <a:sy n="150" d="100"/>
        </p:scale>
        <p:origin x="-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70D78-0B6D-D346-829D-1E0A95ECF811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AF1BE-48DC-C846-8C9A-659FBDF322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9798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AF1BE-48DC-C846-8C9A-659FBDF3227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0753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CD1123-C25E-952A-5F61-C2EFBC6EE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6A11E7-B48E-EB01-C235-B01B48A92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2EC759-2A97-F90E-381B-509B964AE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DB73B1-7575-42A9-E23D-4F6D67466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F25504-461E-D344-F589-799FD365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8852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341C56-1DD5-D4A0-31D3-1AA00B7F2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A65A4E4-9CD0-6B09-D193-7BF089916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B1F70F-9126-6B4F-0D6E-99FEE6C9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50F51-6F9A-30D7-C11D-D293C2EEE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CFA1C4-AB80-3CA7-04CE-F4473449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6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DF6D717-60B8-4246-D64D-020F2BFD3C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D082887-2F13-B062-66E0-4ECFB75D3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9AC43D-D60D-375B-6076-7EC99706D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587065-19ED-DAB6-36F6-B62E6CFC8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284E04-FD95-D8B8-A140-0B0B8CA5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7701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DC283B-D50D-D09C-BF68-B9B27F9C1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7643C1-5599-6BC6-4AA5-1CE6DA23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537328-0B85-32FC-9879-12162FD02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788C1A-317D-6D85-4516-40647DCE0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D97636-D6F0-B565-BD35-AFB373E6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77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1B718-CDD7-49DC-C399-2CBB8CD4D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06D3467-C380-92AF-F1CF-31B2E1B8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439B6B-BE6C-BD4E-C3AB-E0227991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1FF5A1-8AB7-E638-4767-870BB4752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A79FE1-E416-A050-6A46-AC8173B7E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412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A1C9BD-72A8-4F41-F092-EBA215C5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7F50A1-BE23-7580-1491-FE42163F0E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FB5FDED-D384-31E0-015E-06E68594E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1294B6-A109-D696-2A8B-10ED5F3A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0393C7-5B45-BD49-DA11-F0B05D458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2A6014-28A8-8EFF-78F4-E4032412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785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30A940-0523-239F-D6FA-86F80348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055C6D-256B-2EFB-711C-71B163F32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8D7F653-2E77-C510-B486-82259487B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490901-38EA-9C58-C137-3372A38734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E570B28-FA5B-0A74-DFFB-FC471D7AB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240D298-72CB-080A-56ED-3BA77D53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AFC8338-857B-45A7-688B-B607BB6FA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06098C2-FA06-9E02-AF2D-CF69D678B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9938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7694B8-DB05-3618-B0D8-5671CD195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46AC605-3AC6-9FB9-008B-DEF43731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C7D0F5-AAFC-68D4-6DAB-69604F95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E410394-A365-55FC-B8D0-2B8C0D48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4688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AE42C9-F07F-18D6-447A-3CA09824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0DCD614-3BDE-A63D-40B2-B30AD1A4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C3B8B9-4428-6FCC-9B69-3B4D8ED0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965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8C12B-54A1-3198-7B08-AB084409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084814-184B-468D-84A5-BCCD6B397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F587BB-105C-0300-EEF7-DA9393BCF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021EAA-AC47-7381-495A-99B3E1B1C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A45DC05-3F24-189C-DA39-73519017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AD676B-51BA-8ED5-ACB7-6EF21C99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16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25FFB5-0C77-D3E6-C21E-E2283335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E5495EC-1E63-21B8-C50C-01F9C5892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BD43CC-169F-0459-3F70-FBA4566BC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F0835E-BB79-566D-2438-7D11B4AC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9147C9-E12D-1686-46B5-87F603B0D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A0675C4-12DB-C2CC-BBAC-4CFC303B0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27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1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1B0C304-46AC-1741-7857-19DA0C6BA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F6E117-18D6-49DE-0393-111686F3E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D2A251-4D99-9E91-5E65-F96FF293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045FF6-FA95-A1A0-BBDB-782D75615F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1BB439-9FB7-EE73-DD44-21A7D6C50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5068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F571D213-DDBB-ECF3-4861-BE86FD1F4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686"/>
          <a:stretch>
            <a:fillRect/>
          </a:stretch>
        </p:blipFill>
        <p:spPr>
          <a:xfrm>
            <a:off x="-177493" y="-10276"/>
            <a:ext cx="5303520" cy="6858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491C208-7586-239E-2B3D-62144FD62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2061" y="762538"/>
            <a:ext cx="5649349" cy="3199862"/>
          </a:xfrm>
        </p:spPr>
        <p:txBody>
          <a:bodyPr anchor="b">
            <a:normAutofit/>
          </a:bodyPr>
          <a:lstStyle/>
          <a:p>
            <a:pPr marL="0" indent="0">
              <a:spcBef>
                <a:spcPts val="50"/>
              </a:spcBef>
            </a:pPr>
            <a:r>
              <a:rPr lang="fr-FR" sz="5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Système de </a:t>
            </a:r>
            <a:r>
              <a:rPr lang="fr-FR" sz="5600" noProof="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décision</a:t>
            </a:r>
            <a:r>
              <a:rPr lang="fr-FR" sz="5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algorithmique GBP/USD</a:t>
            </a:r>
            <a:endParaRPr lang="fr-FR" sz="56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6D80E6-F411-D756-035C-D7E7F4155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061" y="4312561"/>
            <a:ext cx="5649349" cy="1687815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Conception d'un système complet de trading algorithmique prenant une décision toutes les 15 minutes : BUY, SELL ou HOLD.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DAB858-5A0C-4AFF-AAC6-705EDF8D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7682" y="4043302"/>
            <a:ext cx="5303520" cy="18288"/>
          </a:xfrm>
          <a:custGeom>
            <a:avLst/>
            <a:gdLst>
              <a:gd name="connsiteX0" fmla="*/ 0 w 5303520"/>
              <a:gd name="connsiteY0" fmla="*/ 0 h 18288"/>
              <a:gd name="connsiteX1" fmla="*/ 556870 w 5303520"/>
              <a:gd name="connsiteY1" fmla="*/ 0 h 18288"/>
              <a:gd name="connsiteX2" fmla="*/ 1272845 w 5303520"/>
              <a:gd name="connsiteY2" fmla="*/ 0 h 18288"/>
              <a:gd name="connsiteX3" fmla="*/ 1882750 w 5303520"/>
              <a:gd name="connsiteY3" fmla="*/ 0 h 18288"/>
              <a:gd name="connsiteX4" fmla="*/ 2439619 w 5303520"/>
              <a:gd name="connsiteY4" fmla="*/ 0 h 18288"/>
              <a:gd name="connsiteX5" fmla="*/ 3155594 w 5303520"/>
              <a:gd name="connsiteY5" fmla="*/ 0 h 18288"/>
              <a:gd name="connsiteX6" fmla="*/ 3818534 w 5303520"/>
              <a:gd name="connsiteY6" fmla="*/ 0 h 18288"/>
              <a:gd name="connsiteX7" fmla="*/ 4481474 w 5303520"/>
              <a:gd name="connsiteY7" fmla="*/ 0 h 18288"/>
              <a:gd name="connsiteX8" fmla="*/ 5303520 w 5303520"/>
              <a:gd name="connsiteY8" fmla="*/ 0 h 18288"/>
              <a:gd name="connsiteX9" fmla="*/ 5303520 w 5303520"/>
              <a:gd name="connsiteY9" fmla="*/ 18288 h 18288"/>
              <a:gd name="connsiteX10" fmla="*/ 4746650 w 5303520"/>
              <a:gd name="connsiteY10" fmla="*/ 18288 h 18288"/>
              <a:gd name="connsiteX11" fmla="*/ 4242816 w 5303520"/>
              <a:gd name="connsiteY11" fmla="*/ 18288 h 18288"/>
              <a:gd name="connsiteX12" fmla="*/ 3526841 w 5303520"/>
              <a:gd name="connsiteY12" fmla="*/ 18288 h 18288"/>
              <a:gd name="connsiteX13" fmla="*/ 2969971 w 5303520"/>
              <a:gd name="connsiteY13" fmla="*/ 18288 h 18288"/>
              <a:gd name="connsiteX14" fmla="*/ 2253996 w 5303520"/>
              <a:gd name="connsiteY14" fmla="*/ 18288 h 18288"/>
              <a:gd name="connsiteX15" fmla="*/ 1484986 w 5303520"/>
              <a:gd name="connsiteY15" fmla="*/ 18288 h 18288"/>
              <a:gd name="connsiteX16" fmla="*/ 875081 w 5303520"/>
              <a:gd name="connsiteY16" fmla="*/ 18288 h 18288"/>
              <a:gd name="connsiteX17" fmla="*/ 0 w 5303520"/>
              <a:gd name="connsiteY17" fmla="*/ 18288 h 18288"/>
              <a:gd name="connsiteX18" fmla="*/ 0 w 530352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03520" h="18288" fill="none" extrusionOk="0">
                <a:moveTo>
                  <a:pt x="0" y="0"/>
                </a:moveTo>
                <a:cubicBezTo>
                  <a:pt x="191807" y="-19560"/>
                  <a:pt x="373092" y="14032"/>
                  <a:pt x="556870" y="0"/>
                </a:cubicBezTo>
                <a:cubicBezTo>
                  <a:pt x="740648" y="-14032"/>
                  <a:pt x="1109645" y="5886"/>
                  <a:pt x="1272845" y="0"/>
                </a:cubicBezTo>
                <a:cubicBezTo>
                  <a:pt x="1436045" y="-5886"/>
                  <a:pt x="1723352" y="-21940"/>
                  <a:pt x="1882750" y="0"/>
                </a:cubicBezTo>
                <a:cubicBezTo>
                  <a:pt x="2042148" y="21940"/>
                  <a:pt x="2308812" y="-23394"/>
                  <a:pt x="2439619" y="0"/>
                </a:cubicBezTo>
                <a:cubicBezTo>
                  <a:pt x="2570426" y="23394"/>
                  <a:pt x="2936980" y="-3315"/>
                  <a:pt x="3155594" y="0"/>
                </a:cubicBezTo>
                <a:cubicBezTo>
                  <a:pt x="3374208" y="3315"/>
                  <a:pt x="3528026" y="24519"/>
                  <a:pt x="3818534" y="0"/>
                </a:cubicBezTo>
                <a:cubicBezTo>
                  <a:pt x="4109042" y="-24519"/>
                  <a:pt x="4161759" y="-18720"/>
                  <a:pt x="4481474" y="0"/>
                </a:cubicBezTo>
                <a:cubicBezTo>
                  <a:pt x="4801189" y="18720"/>
                  <a:pt x="5011126" y="27308"/>
                  <a:pt x="5303520" y="0"/>
                </a:cubicBezTo>
                <a:cubicBezTo>
                  <a:pt x="5304050" y="6954"/>
                  <a:pt x="5304254" y="12839"/>
                  <a:pt x="5303520" y="18288"/>
                </a:cubicBezTo>
                <a:cubicBezTo>
                  <a:pt x="5132450" y="501"/>
                  <a:pt x="4953391" y="18714"/>
                  <a:pt x="4746650" y="18288"/>
                </a:cubicBezTo>
                <a:cubicBezTo>
                  <a:pt x="4539909" y="17863"/>
                  <a:pt x="4361261" y="7168"/>
                  <a:pt x="4242816" y="18288"/>
                </a:cubicBezTo>
                <a:cubicBezTo>
                  <a:pt x="4124371" y="29408"/>
                  <a:pt x="3754907" y="21026"/>
                  <a:pt x="3526841" y="18288"/>
                </a:cubicBezTo>
                <a:cubicBezTo>
                  <a:pt x="3298775" y="15550"/>
                  <a:pt x="3164473" y="3913"/>
                  <a:pt x="2969971" y="18288"/>
                </a:cubicBezTo>
                <a:cubicBezTo>
                  <a:pt x="2775469" y="32664"/>
                  <a:pt x="2608536" y="2050"/>
                  <a:pt x="2253996" y="18288"/>
                </a:cubicBezTo>
                <a:cubicBezTo>
                  <a:pt x="1899456" y="34526"/>
                  <a:pt x="1752044" y="28789"/>
                  <a:pt x="1484986" y="18288"/>
                </a:cubicBezTo>
                <a:cubicBezTo>
                  <a:pt x="1217928" y="7788"/>
                  <a:pt x="1060609" y="-4784"/>
                  <a:pt x="875081" y="18288"/>
                </a:cubicBezTo>
                <a:cubicBezTo>
                  <a:pt x="689553" y="41360"/>
                  <a:pt x="188846" y="2522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303520" h="18288" stroke="0" extrusionOk="0">
                <a:moveTo>
                  <a:pt x="0" y="0"/>
                </a:moveTo>
                <a:cubicBezTo>
                  <a:pt x="181149" y="2038"/>
                  <a:pt x="442175" y="-27591"/>
                  <a:pt x="609905" y="0"/>
                </a:cubicBezTo>
                <a:cubicBezTo>
                  <a:pt x="777636" y="27591"/>
                  <a:pt x="947554" y="-24271"/>
                  <a:pt x="1113739" y="0"/>
                </a:cubicBezTo>
                <a:cubicBezTo>
                  <a:pt x="1279924" y="24271"/>
                  <a:pt x="1721318" y="-30891"/>
                  <a:pt x="1882750" y="0"/>
                </a:cubicBezTo>
                <a:cubicBezTo>
                  <a:pt x="2044182" y="30891"/>
                  <a:pt x="2270822" y="-14002"/>
                  <a:pt x="2492654" y="0"/>
                </a:cubicBezTo>
                <a:cubicBezTo>
                  <a:pt x="2714486" y="14002"/>
                  <a:pt x="2822632" y="27292"/>
                  <a:pt x="3102559" y="0"/>
                </a:cubicBezTo>
                <a:cubicBezTo>
                  <a:pt x="3382487" y="-27292"/>
                  <a:pt x="3489743" y="-31235"/>
                  <a:pt x="3871570" y="0"/>
                </a:cubicBezTo>
                <a:cubicBezTo>
                  <a:pt x="4253397" y="31235"/>
                  <a:pt x="4301475" y="22800"/>
                  <a:pt x="4428439" y="0"/>
                </a:cubicBezTo>
                <a:cubicBezTo>
                  <a:pt x="4555403" y="-22800"/>
                  <a:pt x="5018410" y="43534"/>
                  <a:pt x="5303520" y="0"/>
                </a:cubicBezTo>
                <a:cubicBezTo>
                  <a:pt x="5302837" y="5414"/>
                  <a:pt x="5302800" y="12510"/>
                  <a:pt x="5303520" y="18288"/>
                </a:cubicBezTo>
                <a:cubicBezTo>
                  <a:pt x="5082751" y="18456"/>
                  <a:pt x="4993374" y="24100"/>
                  <a:pt x="4746650" y="18288"/>
                </a:cubicBezTo>
                <a:cubicBezTo>
                  <a:pt x="4499926" y="12477"/>
                  <a:pt x="4368648" y="-7187"/>
                  <a:pt x="4083710" y="18288"/>
                </a:cubicBezTo>
                <a:cubicBezTo>
                  <a:pt x="3798772" y="43763"/>
                  <a:pt x="3729434" y="5501"/>
                  <a:pt x="3473806" y="18288"/>
                </a:cubicBezTo>
                <a:cubicBezTo>
                  <a:pt x="3218178" y="31075"/>
                  <a:pt x="3056855" y="30003"/>
                  <a:pt x="2704795" y="18288"/>
                </a:cubicBezTo>
                <a:cubicBezTo>
                  <a:pt x="2352735" y="6573"/>
                  <a:pt x="2319447" y="29257"/>
                  <a:pt x="1935785" y="18288"/>
                </a:cubicBezTo>
                <a:cubicBezTo>
                  <a:pt x="1552123" y="7320"/>
                  <a:pt x="1532619" y="-467"/>
                  <a:pt x="1378915" y="18288"/>
                </a:cubicBezTo>
                <a:cubicBezTo>
                  <a:pt x="1225211" y="37043"/>
                  <a:pt x="1038692" y="34308"/>
                  <a:pt x="715975" y="18288"/>
                </a:cubicBezTo>
                <a:cubicBezTo>
                  <a:pt x="393258" y="2268"/>
                  <a:pt x="303768" y="26944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5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B0BCB-42FE-4ECE-C50F-D91706DAD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4BF4445C-27D2-012B-FAC2-B529EBB9C344}"/>
              </a:ext>
            </a:extLst>
          </p:cNvPr>
          <p:cNvSpPr/>
          <p:nvPr/>
        </p:nvSpPr>
        <p:spPr>
          <a:xfrm>
            <a:off x="235625" y="226576"/>
            <a:ext cx="8111609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00"/>
              </a:lnSpc>
            </a:pPr>
            <a:r>
              <a:rPr lang="en-US" sz="400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Démonstration</a:t>
            </a:r>
            <a:r>
              <a:rPr lang="en-US" sz="40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&amp; Message Final</a:t>
            </a:r>
            <a:endParaRPr lang="en-US" sz="4000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78B7BC29-634F-97AE-D870-0F1CF6B88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145" y="1105045"/>
            <a:ext cx="3763929" cy="5782628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3135302D-618D-546B-786A-E77D253306AB}"/>
              </a:ext>
            </a:extLst>
          </p:cNvPr>
          <p:cNvSpPr/>
          <p:nvPr/>
        </p:nvSpPr>
        <p:spPr>
          <a:xfrm>
            <a:off x="551974" y="1052513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3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3867E66D-852C-BB3B-ADF2-EB8262AA6C2E}"/>
              </a:ext>
            </a:extLst>
          </p:cNvPr>
          <p:cNvSpPr/>
          <p:nvPr/>
        </p:nvSpPr>
        <p:spPr>
          <a:xfrm>
            <a:off x="551974" y="1316236"/>
            <a:ext cx="3924300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807CBEF5-3AC2-5855-307F-A6777A96A8FD}"/>
              </a:ext>
            </a:extLst>
          </p:cNvPr>
          <p:cNvSpPr/>
          <p:nvPr/>
        </p:nvSpPr>
        <p:spPr>
          <a:xfrm>
            <a:off x="551974" y="1446252"/>
            <a:ext cx="2579251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Chargement automatique</a:t>
            </a:r>
            <a:endParaRPr lang="en-US" sz="165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77D79066-4E92-862D-FF34-910DCEE19104}"/>
              </a:ext>
            </a:extLst>
          </p:cNvPr>
          <p:cNvSpPr/>
          <p:nvPr/>
        </p:nvSpPr>
        <p:spPr>
          <a:xfrm>
            <a:off x="551974" y="1778675"/>
            <a:ext cx="3924300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 modèle validé est chargé depuis models/v2/</a:t>
            </a:r>
            <a:endParaRPr lang="en-US" sz="1300" dirty="0"/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C63DC695-10DB-E1FE-F68C-EF954ED18C5B}"/>
              </a:ext>
            </a:extLst>
          </p:cNvPr>
          <p:cNvSpPr/>
          <p:nvPr/>
        </p:nvSpPr>
        <p:spPr>
          <a:xfrm>
            <a:off x="4591407" y="1052513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300" dirty="0"/>
          </a:p>
        </p:txBody>
      </p:sp>
      <p:sp>
        <p:nvSpPr>
          <p:cNvPr id="19" name="Shape 6">
            <a:extLst>
              <a:ext uri="{FF2B5EF4-FFF2-40B4-BE49-F238E27FC236}">
                <a16:creationId xmlns:a16="http://schemas.microsoft.com/office/drawing/2014/main" id="{E3D211BC-BE41-7A30-7954-657ADC212D63}"/>
              </a:ext>
            </a:extLst>
          </p:cNvPr>
          <p:cNvSpPr/>
          <p:nvPr/>
        </p:nvSpPr>
        <p:spPr>
          <a:xfrm>
            <a:off x="4591407" y="1316236"/>
            <a:ext cx="3924419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35ABEC22-D238-BD06-8EA9-69DB745E3EE3}"/>
              </a:ext>
            </a:extLst>
          </p:cNvPr>
          <p:cNvSpPr/>
          <p:nvPr/>
        </p:nvSpPr>
        <p:spPr>
          <a:xfrm>
            <a:off x="4591407" y="1446252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Endpoint /predict</a:t>
            </a:r>
            <a:endParaRPr lang="en-US" sz="1650" dirty="0"/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DC37B03A-B745-7499-1422-377EBF2C1170}"/>
              </a:ext>
            </a:extLst>
          </p:cNvPr>
          <p:cNvSpPr/>
          <p:nvPr/>
        </p:nvSpPr>
        <p:spPr>
          <a:xfrm>
            <a:off x="4591407" y="1778675"/>
            <a:ext cx="3924419" cy="453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: dernière bougie M15 + features → Output : BUY/SELL/HOLD</a:t>
            </a:r>
            <a:endParaRPr lang="en-US" sz="1300" dirty="0"/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09DDA213-D214-369A-823C-47B130E84674}"/>
              </a:ext>
            </a:extLst>
          </p:cNvPr>
          <p:cNvSpPr/>
          <p:nvPr/>
        </p:nvSpPr>
        <p:spPr>
          <a:xfrm>
            <a:off x="551974" y="2474119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300" dirty="0"/>
          </a:p>
        </p:txBody>
      </p:sp>
      <p:sp>
        <p:nvSpPr>
          <p:cNvPr id="23" name="Shape 10">
            <a:extLst>
              <a:ext uri="{FF2B5EF4-FFF2-40B4-BE49-F238E27FC236}">
                <a16:creationId xmlns:a16="http://schemas.microsoft.com/office/drawing/2014/main" id="{380006C0-A332-AD78-E8C9-1BC7094E9BB0}"/>
              </a:ext>
            </a:extLst>
          </p:cNvPr>
          <p:cNvSpPr/>
          <p:nvPr/>
        </p:nvSpPr>
        <p:spPr>
          <a:xfrm>
            <a:off x="551974" y="2737842"/>
            <a:ext cx="7963853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2C4D0CF4-0AAC-373A-9484-50F95198A7D3}"/>
              </a:ext>
            </a:extLst>
          </p:cNvPr>
          <p:cNvSpPr/>
          <p:nvPr/>
        </p:nvSpPr>
        <p:spPr>
          <a:xfrm>
            <a:off x="551974" y="2867858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Simulation de la </a:t>
            </a:r>
            <a:r>
              <a:rPr lang="en-US" sz="165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chaine</a:t>
            </a: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65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traitement</a:t>
            </a:r>
            <a:endParaRPr lang="en-US" sz="1650" dirty="0"/>
          </a:p>
        </p:txBody>
      </p:sp>
      <p:sp>
        <p:nvSpPr>
          <p:cNvPr id="25" name="Text 12">
            <a:extLst>
              <a:ext uri="{FF2B5EF4-FFF2-40B4-BE49-F238E27FC236}">
                <a16:creationId xmlns:a16="http://schemas.microsoft.com/office/drawing/2014/main" id="{800EF2F7-9782-A837-DD88-904E01628AB5}"/>
              </a:ext>
            </a:extLst>
          </p:cNvPr>
          <p:cNvSpPr/>
          <p:nvPr/>
        </p:nvSpPr>
        <p:spPr>
          <a:xfrm>
            <a:off x="551974" y="3200281"/>
            <a:ext cx="7963853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Calcul du profit cumulé avec coûts de transaction intégrés</a:t>
            </a:r>
            <a:endParaRPr lang="en-US" sz="1300" dirty="0"/>
          </a:p>
        </p:txBody>
      </p:sp>
      <p:sp>
        <p:nvSpPr>
          <p:cNvPr id="26" name="Shape 13">
            <a:extLst>
              <a:ext uri="{FF2B5EF4-FFF2-40B4-BE49-F238E27FC236}">
                <a16:creationId xmlns:a16="http://schemas.microsoft.com/office/drawing/2014/main" id="{05D1D1E0-9F31-05F1-2DC5-5B24D5DCAC00}"/>
              </a:ext>
            </a:extLst>
          </p:cNvPr>
          <p:cNvSpPr/>
          <p:nvPr/>
        </p:nvSpPr>
        <p:spPr>
          <a:xfrm>
            <a:off x="551974" y="3683198"/>
            <a:ext cx="7963853" cy="1177528"/>
          </a:xfrm>
          <a:prstGeom prst="roundRect">
            <a:avLst>
              <a:gd name="adj" fmla="val 6014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fr-FR">
              <a:solidFill>
                <a:schemeClr val="bg1"/>
              </a:solidFill>
            </a:endParaRPr>
          </a:p>
        </p:txBody>
      </p:sp>
      <p:pic>
        <p:nvPicPr>
          <p:cNvPr id="27" name="Image 1" descr="preencoded.png">
            <a:extLst>
              <a:ext uri="{FF2B5EF4-FFF2-40B4-BE49-F238E27FC236}">
                <a16:creationId xmlns:a16="http://schemas.microsoft.com/office/drawing/2014/main" id="{18D2E7C3-B812-B7AE-5E55-F8ECF7BE0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66" y="3854172"/>
            <a:ext cx="263366" cy="210741"/>
          </a:xfrm>
          <a:prstGeom prst="rect">
            <a:avLst/>
          </a:prstGeom>
        </p:spPr>
      </p:pic>
      <p:sp>
        <p:nvSpPr>
          <p:cNvPr id="28" name="Text 14">
            <a:extLst>
              <a:ext uri="{FF2B5EF4-FFF2-40B4-BE49-F238E27FC236}">
                <a16:creationId xmlns:a16="http://schemas.microsoft.com/office/drawing/2014/main" id="{B3695F63-BFB4-3B51-8411-7E15889858D1}"/>
              </a:ext>
            </a:extLst>
          </p:cNvPr>
          <p:cNvSpPr/>
          <p:nvPr/>
        </p:nvSpPr>
        <p:spPr>
          <a:xfrm>
            <a:off x="1152525" y="3840480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 bon modèle</a:t>
            </a:r>
            <a:endParaRPr lang="en-US" sz="1650" dirty="0">
              <a:solidFill>
                <a:schemeClr val="bg1"/>
              </a:solidFill>
            </a:endParaRPr>
          </a:p>
        </p:txBody>
      </p:sp>
      <p:sp>
        <p:nvSpPr>
          <p:cNvPr id="29" name="Text 15">
            <a:extLst>
              <a:ext uri="{FF2B5EF4-FFF2-40B4-BE49-F238E27FC236}">
                <a16:creationId xmlns:a16="http://schemas.microsoft.com/office/drawing/2014/main" id="{D91C86C9-BFAF-D65E-A3AE-66B291807A3F}"/>
              </a:ext>
            </a:extLst>
          </p:cNvPr>
          <p:cNvSpPr/>
          <p:nvPr/>
        </p:nvSpPr>
        <p:spPr>
          <a:xfrm>
            <a:off x="1152525" y="4218980"/>
            <a:ext cx="7194709" cy="453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Survit au changement de régime, intègre les coûts, évite l'overfitting temporel, reste robuste sur 2024, et est industrialisable.</a:t>
            </a: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198C365F-2ACA-306A-CF97-3DA6387389EF}"/>
              </a:ext>
            </a:extLst>
          </p:cNvPr>
          <p:cNvSpPr/>
          <p:nvPr/>
        </p:nvSpPr>
        <p:spPr>
          <a:xfrm>
            <a:off x="804863" y="5119807"/>
            <a:ext cx="7710964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highlight>
                  <a:srgbClr val="F2EBDF"/>
                </a:highlight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performance n'est pas un chiffre isolé. C'est la capacité à rester stable dans le temps.</a:t>
            </a:r>
            <a:endParaRPr lang="en-US" sz="1300" dirty="0"/>
          </a:p>
        </p:txBody>
      </p:sp>
      <p:sp>
        <p:nvSpPr>
          <p:cNvPr id="31" name="Shape 17">
            <a:extLst>
              <a:ext uri="{FF2B5EF4-FFF2-40B4-BE49-F238E27FC236}">
                <a16:creationId xmlns:a16="http://schemas.microsoft.com/office/drawing/2014/main" id="{58F23D73-6BCD-C987-C87D-CF12345AF955}"/>
              </a:ext>
            </a:extLst>
          </p:cNvPr>
          <p:cNvSpPr/>
          <p:nvPr/>
        </p:nvSpPr>
        <p:spPr>
          <a:xfrm>
            <a:off x="551974" y="4990267"/>
            <a:ext cx="22860" cy="486013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A40F40-328F-2F0F-D2D9-4CED30A9CA8E}"/>
              </a:ext>
            </a:extLst>
          </p:cNvPr>
          <p:cNvSpPr/>
          <p:nvPr/>
        </p:nvSpPr>
        <p:spPr>
          <a:xfrm>
            <a:off x="8454145" y="-112724"/>
            <a:ext cx="3898722" cy="1333645"/>
          </a:xfrm>
          <a:prstGeom prst="rect">
            <a:avLst/>
          </a:prstGeom>
          <a:solidFill>
            <a:srgbClr val="DAF0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965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FA779-9B48-1594-703D-4C9216ED7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8BC7BEEE-496A-3AA2-D176-CB063B496E7C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D06018C3-2BFA-6DDD-0877-F410FA8998BA}"/>
              </a:ext>
            </a:extLst>
          </p:cNvPr>
          <p:cNvSpPr/>
          <p:nvPr/>
        </p:nvSpPr>
        <p:spPr>
          <a:xfrm>
            <a:off x="611862" y="1237417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Phase 1 – Import M1</a:t>
            </a:r>
            <a:endParaRPr lang="en-US" sz="2100" dirty="0"/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4CD8744F-2099-EAC2-0A0E-A94474957D14}"/>
              </a:ext>
            </a:extLst>
          </p:cNvPr>
          <p:cNvSpPr/>
          <p:nvPr/>
        </p:nvSpPr>
        <p:spPr>
          <a:xfrm>
            <a:off x="611862" y="1758196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Fusion date + time → timestamp</a:t>
            </a:r>
            <a:endParaRPr lang="en-US" sz="16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Vérification régularité 1 minute</a:t>
            </a:r>
            <a:endParaRPr lang="en-US" sz="16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Détection incohérences</a:t>
            </a:r>
            <a:endParaRPr lang="en-US" sz="1650" dirty="0"/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27D0758-1044-B91E-1BB0-6C22D6C3DD98}"/>
              </a:ext>
            </a:extLst>
          </p:cNvPr>
          <p:cNvSpPr/>
          <p:nvPr/>
        </p:nvSpPr>
        <p:spPr>
          <a:xfrm>
            <a:off x="611861" y="2904968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Phase 2 – Agrégation M15</a:t>
            </a:r>
            <a:endParaRPr lang="en-US" sz="2100" dirty="0"/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A78CDA26-6769-0AB8-A41F-EE74BAE6C7EC}"/>
              </a:ext>
            </a:extLst>
          </p:cNvPr>
          <p:cNvSpPr/>
          <p:nvPr/>
        </p:nvSpPr>
        <p:spPr>
          <a:xfrm>
            <a:off x="611862" y="3425748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Open = 1ère minute, High = max, Low = min, Close = dernière minute. </a:t>
            </a:r>
            <a:r>
              <a:rPr lang="en-US" sz="1650" b="1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Aucune modélisation en M1.</a:t>
            </a:r>
            <a:endParaRPr lang="en-US" sz="1650" dirty="0"/>
          </a:p>
        </p:txBody>
      </p:sp>
      <p:sp>
        <p:nvSpPr>
          <p:cNvPr id="9" name="Text 11">
            <a:extLst>
              <a:ext uri="{FF2B5EF4-FFF2-40B4-BE49-F238E27FC236}">
                <a16:creationId xmlns:a16="http://schemas.microsoft.com/office/drawing/2014/main" id="{C1314A04-10AA-97FE-EDA0-64ACB6A8181E}"/>
              </a:ext>
            </a:extLst>
          </p:cNvPr>
          <p:cNvSpPr/>
          <p:nvPr/>
        </p:nvSpPr>
        <p:spPr>
          <a:xfrm>
            <a:off x="611862" y="4572558"/>
            <a:ext cx="5952546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Split temporel obligatoire</a:t>
            </a:r>
            <a:endParaRPr lang="en-US" sz="2100" dirty="0"/>
          </a:p>
        </p:txBody>
      </p:sp>
      <p:sp>
        <p:nvSpPr>
          <p:cNvPr id="10" name="Text 12">
            <a:extLst>
              <a:ext uri="{FF2B5EF4-FFF2-40B4-BE49-F238E27FC236}">
                <a16:creationId xmlns:a16="http://schemas.microsoft.com/office/drawing/2014/main" id="{5ECF848F-0097-42D1-21CB-72FAAD1D8A5D}"/>
              </a:ext>
            </a:extLst>
          </p:cNvPr>
          <p:cNvSpPr/>
          <p:nvPr/>
        </p:nvSpPr>
        <p:spPr>
          <a:xfrm>
            <a:off x="611862" y="5093337"/>
            <a:ext cx="7779663" cy="640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2022 → Train | 2023 → Validation | 2024 → Test final</a:t>
            </a:r>
            <a:endParaRPr lang="en-US" sz="1650" dirty="0"/>
          </a:p>
        </p:txBody>
      </p:sp>
      <p:sp>
        <p:nvSpPr>
          <p:cNvPr id="2" name="Flèche vers le bas 1">
            <a:extLst>
              <a:ext uri="{FF2B5EF4-FFF2-40B4-BE49-F238E27FC236}">
                <a16:creationId xmlns:a16="http://schemas.microsoft.com/office/drawing/2014/main" id="{93CA386B-45B4-9A28-CDE7-775613E4FBBD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ACE1BDB6-6EB1-9640-6C7B-373CF3A6E284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0614EE9-3C15-8660-27A1-DD216E341E82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18CC7C75-3AA6-CCFA-51C0-F2FA6E7CC8A4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2703C1-789A-56DC-D767-263EBFF5099D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95541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DA009-85FC-1456-2A03-72C5C303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1CD19795-D3D6-C2F5-284B-D30FD9C67BCA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417E5FD-7802-0917-110D-140CA02DE2B4}"/>
              </a:ext>
            </a:extLst>
          </p:cNvPr>
          <p:cNvSpPr txBox="1"/>
          <p:nvPr/>
        </p:nvSpPr>
        <p:spPr>
          <a:xfrm>
            <a:off x="548343" y="1707235"/>
            <a:ext cx="8370094" cy="167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Suppression bougies incomplètes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Contrôle prix négatifs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Détection gaps anormaux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endParaRPr lang="fr-FR" sz="1650" dirty="0">
              <a:latin typeface="Merriweather" pitchFamily="34" charset="0"/>
            </a:endParaRPr>
          </a:p>
          <a:p>
            <a:pPr marL="342900" indent="-342900">
              <a:lnSpc>
                <a:spcPts val="2500"/>
              </a:lnSpc>
              <a:buSzPct val="100000"/>
              <a:buChar char="•"/>
            </a:pPr>
            <a:endParaRPr lang="fr-FR" sz="1650" dirty="0">
              <a:latin typeface="Merriweather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799E75E-427A-D890-F7C7-BB06E81C3E82}"/>
              </a:ext>
            </a:extLst>
          </p:cNvPr>
          <p:cNvSpPr txBox="1"/>
          <p:nvPr/>
        </p:nvSpPr>
        <p:spPr>
          <a:xfrm>
            <a:off x="548343" y="1166900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3 – Nettoyage M15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51B1B78-CA18-64D5-36B8-CD64148517E8}"/>
              </a:ext>
            </a:extLst>
          </p:cNvPr>
          <p:cNvSpPr txBox="1"/>
          <p:nvPr/>
        </p:nvSpPr>
        <p:spPr>
          <a:xfrm>
            <a:off x="481668" y="3171257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4 – Analyse exploratoire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241064-8FB3-6351-0E0C-3DA935F47BB8}"/>
              </a:ext>
            </a:extLst>
          </p:cNvPr>
          <p:cNvSpPr txBox="1"/>
          <p:nvPr/>
        </p:nvSpPr>
        <p:spPr>
          <a:xfrm>
            <a:off x="548343" y="3768742"/>
            <a:ext cx="8370094" cy="1029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Distribution rendements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Volatilité + autocorrélation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Test ADF</a:t>
            </a:r>
          </a:p>
        </p:txBody>
      </p:sp>
      <p:sp>
        <p:nvSpPr>
          <p:cNvPr id="14" name="Flèche vers le bas 13">
            <a:extLst>
              <a:ext uri="{FF2B5EF4-FFF2-40B4-BE49-F238E27FC236}">
                <a16:creationId xmlns:a16="http://schemas.microsoft.com/office/drawing/2014/main" id="{A8768544-8EB7-C8CB-7D94-399D31451966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C3B92D3-0822-57C3-4545-46F068E20FAC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3BDB6F-33EE-A33A-3632-D029CD7CFC3A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A8C11EE5-434B-9F35-ECBB-D35D84AB52AE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EA0EC47-C1E0-0259-13D3-6A07CB160D68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96420EEB-4C14-7502-16D7-DAE47C952F84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1697B1F5-921F-F6F3-9635-A0F087F3949E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AAE0F28A-B03A-58BF-BC1D-186289F363AF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B1C91AD-83BC-540C-325B-4EC0C260503D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28603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A44AC-7A1F-D048-5B22-FBEE4B52B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44BBEA1A-6142-B1AA-EE03-25E0C06EA5BE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248E57E-F38C-AC15-A1AC-0B47B2B2E133}"/>
              </a:ext>
            </a:extLst>
          </p:cNvPr>
          <p:cNvSpPr txBox="1"/>
          <p:nvPr/>
        </p:nvSpPr>
        <p:spPr>
          <a:xfrm>
            <a:off x="548343" y="1617613"/>
            <a:ext cx="8370094" cy="1349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Bloc court terme (</a:t>
            </a:r>
            <a:r>
              <a:rPr lang="fr-FR" sz="1650" dirty="0" err="1">
                <a:latin typeface="Merriweather" pitchFamily="34" charset="0"/>
              </a:rPr>
              <a:t>returns</a:t>
            </a:r>
            <a:r>
              <a:rPr lang="fr-FR" sz="1650" dirty="0">
                <a:latin typeface="Merriweather" pitchFamily="34" charset="0"/>
              </a:rPr>
              <a:t>, EMA, RSI)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Bloc contexte/régime (EMA200, ATR, ADX)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Calcul uniquement à partir du passé</a:t>
            </a:r>
          </a:p>
          <a:p>
            <a:pPr>
              <a:lnSpc>
                <a:spcPts val="2500"/>
              </a:lnSpc>
              <a:buSzPct val="100000"/>
            </a:pPr>
            <a:endParaRPr lang="fr-FR" sz="1650" dirty="0">
              <a:latin typeface="Merriweather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8E6AFCF-BAFF-2E1F-60A4-CA21678240B7}"/>
              </a:ext>
            </a:extLst>
          </p:cNvPr>
          <p:cNvSpPr txBox="1"/>
          <p:nvPr/>
        </p:nvSpPr>
        <p:spPr>
          <a:xfrm>
            <a:off x="548343" y="1205000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5 – </a:t>
            </a:r>
            <a:r>
              <a:rPr lang="fr-FR" sz="2100" dirty="0" err="1">
                <a:latin typeface="Merriweather" pitchFamily="34" charset="0"/>
              </a:rPr>
              <a:t>Feature</a:t>
            </a:r>
            <a:r>
              <a:rPr lang="fr-FR" sz="2100" dirty="0">
                <a:latin typeface="Merriweather" pitchFamily="34" charset="0"/>
              </a:rPr>
              <a:t> Engineering V2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DAD0893-BF1D-130F-FD4B-3D055F9C580A}"/>
              </a:ext>
            </a:extLst>
          </p:cNvPr>
          <p:cNvSpPr txBox="1"/>
          <p:nvPr/>
        </p:nvSpPr>
        <p:spPr>
          <a:xfrm>
            <a:off x="481668" y="3081635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6 – Baseline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88DC902-6001-5EED-748E-87B9E56BA829}"/>
              </a:ext>
            </a:extLst>
          </p:cNvPr>
          <p:cNvSpPr txBox="1"/>
          <p:nvPr/>
        </p:nvSpPr>
        <p:spPr>
          <a:xfrm>
            <a:off x="548343" y="3567394"/>
            <a:ext cx="8370094" cy="1037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Stratégie règles fixes</a:t>
            </a:r>
          </a:p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Stratégie aléatoire</a:t>
            </a:r>
          </a:p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 err="1">
                <a:latin typeface="Merriweather" pitchFamily="34" charset="0"/>
              </a:rPr>
              <a:t>Buy</a:t>
            </a:r>
            <a:r>
              <a:rPr lang="fr-FR" sz="1650" dirty="0">
                <a:latin typeface="Merriweather" pitchFamily="34" charset="0"/>
              </a:rPr>
              <a:t> &amp; Hold</a:t>
            </a:r>
          </a:p>
        </p:txBody>
      </p:sp>
      <p:sp>
        <p:nvSpPr>
          <p:cNvPr id="5" name="Flèche vers le bas 4">
            <a:extLst>
              <a:ext uri="{FF2B5EF4-FFF2-40B4-BE49-F238E27FC236}">
                <a16:creationId xmlns:a16="http://schemas.microsoft.com/office/drawing/2014/main" id="{81F80377-2232-73C8-A62E-5F11BF12B87E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8B920767-0981-252A-7000-AD6DF86D878F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74B8018-10E6-677B-D450-BAC06A6E4078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D17FED35-9453-119F-483B-116D58696E86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CFD2B5E-8F54-C81A-D9C8-8B37EBB42E1A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55028309-B1B8-FB48-676F-B530E8891C70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E7FF185C-9244-E275-FDFE-24EEE5187ACA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24E4C429-0C8D-23BA-399A-35085DF562A0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F4E8BB1-AD9A-6AE7-CCE7-72ADD28775C0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8183E13-FAAD-6BBD-81E6-BF21DF9BCD54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753A24F-F696-FB3A-5899-770DB538D31D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49F45216-8D18-5960-0971-AEE971E72E44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1B7B6334-C158-6ED3-BDFD-48910A19BE0E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666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05882-002F-DB79-B437-3FB14D37C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01C146F6-EFCD-FE33-7251-8FC76A77EBD2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46826A2E-182A-5B58-22DC-FCBCCF961F11}"/>
              </a:ext>
            </a:extLst>
          </p:cNvPr>
          <p:cNvSpPr/>
          <p:nvPr/>
        </p:nvSpPr>
        <p:spPr>
          <a:xfrm>
            <a:off x="611862" y="1351717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7 – Machine Learning</a:t>
            </a:r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591FB7F2-6244-BE08-1BEB-53704A692672}"/>
              </a:ext>
            </a:extLst>
          </p:cNvPr>
          <p:cNvSpPr/>
          <p:nvPr/>
        </p:nvSpPr>
        <p:spPr>
          <a:xfrm>
            <a:off x="611862" y="1872496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Prédiction direction t+1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Split strict 2022 / 2023 / 2024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Évaluation stats + financières</a:t>
            </a:r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A0E886C-9555-697B-E48C-1B626A7F7EFA}"/>
              </a:ext>
            </a:extLst>
          </p:cNvPr>
          <p:cNvSpPr/>
          <p:nvPr/>
        </p:nvSpPr>
        <p:spPr>
          <a:xfrm>
            <a:off x="611861" y="3019268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8 – </a:t>
            </a:r>
            <a:r>
              <a:rPr lang="fr-FR" sz="2100" dirty="0" err="1">
                <a:latin typeface="Merriweather" pitchFamily="34" charset="0"/>
              </a:rPr>
              <a:t>Reinforcement</a:t>
            </a:r>
            <a:r>
              <a:rPr lang="fr-FR" sz="2100" dirty="0">
                <a:latin typeface="Merriweather" pitchFamily="34" charset="0"/>
              </a:rPr>
              <a:t> Learning</a:t>
            </a:r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F068D40B-348C-C630-9F68-7104EA1BB51E}"/>
              </a:ext>
            </a:extLst>
          </p:cNvPr>
          <p:cNvSpPr/>
          <p:nvPr/>
        </p:nvSpPr>
        <p:spPr>
          <a:xfrm>
            <a:off x="611862" y="3540048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Définition state / action / </a:t>
            </a:r>
            <a:r>
              <a:rPr lang="fr-FR" sz="1650" dirty="0" err="1">
                <a:latin typeface="Merriweather" pitchFamily="34" charset="0"/>
              </a:rPr>
              <a:t>reward</a:t>
            </a:r>
            <a:endParaRPr lang="fr-FR" sz="1650" dirty="0">
              <a:latin typeface="Merriweather" pitchFamily="34" charset="0"/>
            </a:endParaRP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Intégration coûts &amp; contraintes</a:t>
            </a: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Évaluation robuste</a:t>
            </a:r>
          </a:p>
        </p:txBody>
      </p: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1EDF1702-87E6-4D63-8AE5-9012A8EE42B5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A30EA4-AE8C-D6F8-105D-8BF8B5B311FD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F10C15B-6809-AB5E-FA4E-819388FD8DD3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2DF602BD-9FDC-8791-1DE2-6CB9ADC5C831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B205236-8CA4-B6E9-2A8B-37DAFF173319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D85FC0C6-CBE3-A078-181C-809ADDC08E67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377D55C-A445-6467-30C8-14D903FC93D1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9EF2808-0A61-3216-A44D-73F198D2D28D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BF4BA8E-AC9E-E71E-E8AB-6E75B917D229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EA607A8-181A-DC7F-DA64-BE23E1603B58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9E9161E9-8D21-7201-DEEE-FC1231137A22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8D512D0D-B90B-BDC4-1212-D3A9DE26D248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38F7D78-B54E-ADD8-C72E-E426558EBE80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7DC0AE4-2847-C11B-A092-F1ECED299C95}"/>
              </a:ext>
            </a:extLst>
          </p:cNvPr>
          <p:cNvCxnSpPr/>
          <p:nvPr/>
        </p:nvCxnSpPr>
        <p:spPr>
          <a:xfrm flipH="1">
            <a:off x="9202578" y="323761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1B1D7568-1B3A-1A1E-EFC1-2E482E471159}"/>
              </a:ext>
            </a:extLst>
          </p:cNvPr>
          <p:cNvCxnSpPr/>
          <p:nvPr/>
        </p:nvCxnSpPr>
        <p:spPr>
          <a:xfrm flipH="1">
            <a:off x="9202578" y="364604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AA0587CA-0557-F42F-B948-C545E639E325}"/>
              </a:ext>
            </a:extLst>
          </p:cNvPr>
          <p:cNvSpPr txBox="1"/>
          <p:nvPr/>
        </p:nvSpPr>
        <p:spPr>
          <a:xfrm>
            <a:off x="8914208" y="308372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7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CC22C743-0752-A08D-4686-5E70F5AFA680}"/>
              </a:ext>
            </a:extLst>
          </p:cNvPr>
          <p:cNvSpPr txBox="1"/>
          <p:nvPr/>
        </p:nvSpPr>
        <p:spPr>
          <a:xfrm>
            <a:off x="8914207" y="348128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72433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6343F-6C53-E5A7-F25E-D90CD8434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1F8473AF-3828-7321-0F07-5F995A07BA2A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E82AD8C5-47BD-605E-66B7-868051FA793D}"/>
              </a:ext>
            </a:extLst>
          </p:cNvPr>
          <p:cNvSpPr/>
          <p:nvPr/>
        </p:nvSpPr>
        <p:spPr>
          <a:xfrm>
            <a:off x="611862" y="1342192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9 – Évaluation finale</a:t>
            </a:r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367AFF33-8CA1-58B2-9DE8-006C1EB48767}"/>
              </a:ext>
            </a:extLst>
          </p:cNvPr>
          <p:cNvSpPr/>
          <p:nvPr/>
        </p:nvSpPr>
        <p:spPr>
          <a:xfrm>
            <a:off x="611862" y="1862971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Comparaison </a:t>
            </a:r>
            <a:r>
              <a:rPr lang="fr-FR" sz="1650" dirty="0" err="1">
                <a:latin typeface="Merriweather" pitchFamily="34" charset="0"/>
              </a:rPr>
              <a:t>Random</a:t>
            </a:r>
            <a:r>
              <a:rPr lang="fr-FR" sz="1650" dirty="0">
                <a:latin typeface="Merriweather" pitchFamily="34" charset="0"/>
              </a:rPr>
              <a:t> / Règles / ML / RL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Profit cumulé + </a:t>
            </a:r>
            <a:r>
              <a:rPr lang="fr-FR" sz="1650" dirty="0" err="1">
                <a:latin typeface="Merriweather" pitchFamily="34" charset="0"/>
              </a:rPr>
              <a:t>Drawdown</a:t>
            </a:r>
            <a:r>
              <a:rPr lang="fr-FR" sz="1650" dirty="0">
                <a:latin typeface="Merriweather" pitchFamily="34" charset="0"/>
              </a:rPr>
              <a:t> + Sharpe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Validation obligatoire sur 2024</a:t>
            </a:r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96E3A58-E229-76BB-8B44-72A97FC2C6A3}"/>
              </a:ext>
            </a:extLst>
          </p:cNvPr>
          <p:cNvSpPr/>
          <p:nvPr/>
        </p:nvSpPr>
        <p:spPr>
          <a:xfrm>
            <a:off x="611861" y="3009743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10 – Industrialisation</a:t>
            </a:r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4740FED0-1917-4360-49CB-23F6FD574F32}"/>
              </a:ext>
            </a:extLst>
          </p:cNvPr>
          <p:cNvSpPr/>
          <p:nvPr/>
        </p:nvSpPr>
        <p:spPr>
          <a:xfrm>
            <a:off x="611862" y="3530523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Versioning modèle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API expose meilleur modèle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Docker reproductible</a:t>
            </a:r>
          </a:p>
        </p:txBody>
      </p:sp>
      <p:sp>
        <p:nvSpPr>
          <p:cNvPr id="9" name="Flèche vers le bas 8">
            <a:extLst>
              <a:ext uri="{FF2B5EF4-FFF2-40B4-BE49-F238E27FC236}">
                <a16:creationId xmlns:a16="http://schemas.microsoft.com/office/drawing/2014/main" id="{5A853DC0-C4BA-5067-3266-8ACDD0FE738D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8D76EF55-6E75-074B-7D25-E3C15CCFF242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F0B44B94-42AE-159C-CF12-8644E97C08EE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40707BBF-73EB-6B50-9D2B-E3B8F9BDE8BD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5A79247-4EFC-7866-5DF7-8869EE225B35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6B05915E-108C-9DDE-46C3-F9772252969B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008448B-4F3E-E7CD-B2F4-4133D601F9C0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718A122C-AE81-95EC-CB83-52AA37D35E66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BB92B78-B3DF-E917-96F5-302F448202F5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86951459-67A4-FF78-BCB7-2B008F80EE27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C4109680-820A-DC49-AB24-02D7A942641B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4FEA6D12-A72F-22DE-6DD6-3EDC59F5BA18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34CA639-06C3-3674-EFC0-E36D8F03ABB0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E56CC8CC-E639-32FA-904C-A81835B161A6}"/>
              </a:ext>
            </a:extLst>
          </p:cNvPr>
          <p:cNvCxnSpPr/>
          <p:nvPr/>
        </p:nvCxnSpPr>
        <p:spPr>
          <a:xfrm flipH="1">
            <a:off x="9202578" y="323761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2990A418-ED88-C3F3-2343-9CA633E5A48E}"/>
              </a:ext>
            </a:extLst>
          </p:cNvPr>
          <p:cNvCxnSpPr/>
          <p:nvPr/>
        </p:nvCxnSpPr>
        <p:spPr>
          <a:xfrm flipH="1">
            <a:off x="9202578" y="364604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56CC9AAE-3F40-C37E-E501-DF5802463001}"/>
              </a:ext>
            </a:extLst>
          </p:cNvPr>
          <p:cNvSpPr txBox="1"/>
          <p:nvPr/>
        </p:nvSpPr>
        <p:spPr>
          <a:xfrm>
            <a:off x="8914208" y="308372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7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14539D1-1A13-09C4-EBE5-8808295C90EE}"/>
              </a:ext>
            </a:extLst>
          </p:cNvPr>
          <p:cNvSpPr txBox="1"/>
          <p:nvPr/>
        </p:nvSpPr>
        <p:spPr>
          <a:xfrm>
            <a:off x="8914207" y="348128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8</a:t>
            </a: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8C26258-594C-BD4D-3089-29AFBE950D68}"/>
              </a:ext>
            </a:extLst>
          </p:cNvPr>
          <p:cNvCxnSpPr/>
          <p:nvPr/>
        </p:nvCxnSpPr>
        <p:spPr>
          <a:xfrm flipH="1">
            <a:off x="9202578" y="4032745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6B297FF4-EF13-E832-1009-B6DCF6CCC322}"/>
              </a:ext>
            </a:extLst>
          </p:cNvPr>
          <p:cNvCxnSpPr/>
          <p:nvPr/>
        </p:nvCxnSpPr>
        <p:spPr>
          <a:xfrm flipH="1">
            <a:off x="9202578" y="444117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76C62359-1C04-3216-778C-793FAF87D9EC}"/>
              </a:ext>
            </a:extLst>
          </p:cNvPr>
          <p:cNvSpPr txBox="1"/>
          <p:nvPr/>
        </p:nvSpPr>
        <p:spPr>
          <a:xfrm>
            <a:off x="8914208" y="3878856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9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AE0D2C-120F-059C-6C2D-FC71AD20F20F}"/>
              </a:ext>
            </a:extLst>
          </p:cNvPr>
          <p:cNvSpPr txBox="1"/>
          <p:nvPr/>
        </p:nvSpPr>
        <p:spPr>
          <a:xfrm>
            <a:off x="8914207" y="4276423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22077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1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Une image contenant silhouette&#10;&#10;Le contenu généré par l’IA peut être incorrect.">
            <a:extLst>
              <a:ext uri="{FF2B5EF4-FFF2-40B4-BE49-F238E27FC236}">
                <a16:creationId xmlns:a16="http://schemas.microsoft.com/office/drawing/2014/main" id="{3FCF580A-90CC-F03F-BC63-98F5338B4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6" b="89974" l="10538" r="92805">
                        <a14:foregroundMark x1="21802" y1="54557" x2="21802" y2="54557"/>
                        <a14:foregroundMark x1="15625" y1="63932" x2="15625" y2="63932"/>
                        <a14:foregroundMark x1="10610" y1="76693" x2="10610" y2="76693"/>
                        <a14:foregroundMark x1="87209" y1="45313" x2="87209" y2="45313"/>
                        <a14:foregroundMark x1="91279" y1="42839" x2="91279" y2="42839"/>
                        <a14:foregroundMark x1="92805" y1="24740" x2="92805" y2="247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81" r="8811" b="-1"/>
          <a:stretch>
            <a:fillRect/>
          </a:stretch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AE538C09-F14C-52EE-D5B6-324A26D0F459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7DA759-C03D-B09A-EE44-B78C7C9F3131}"/>
              </a:ext>
            </a:extLst>
          </p:cNvPr>
          <p:cNvSpPr txBox="1"/>
          <p:nvPr/>
        </p:nvSpPr>
        <p:spPr>
          <a:xfrm>
            <a:off x="389466" y="1248868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CSV M1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FastAPI</a:t>
            </a:r>
            <a:r>
              <a:rPr lang="en-US" sz="2000" dirty="0"/>
              <a:t> (pipeline)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Feature Engineering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ML / RL Model (</a:t>
            </a:r>
            <a:r>
              <a:rPr lang="en-US" sz="2000" dirty="0" err="1"/>
              <a:t>versionné</a:t>
            </a:r>
            <a:r>
              <a:rPr lang="en-US" sz="2000" dirty="0"/>
              <a:t>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/predict endpoint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Web App JS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Simulation Engine</a:t>
            </a:r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BEDAA16A-BB49-B78C-D5F4-845AA7CB114F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latin typeface="Merriweather" pitchFamily="34" charset="0"/>
              </a:rPr>
              <a:t>2. Architecture </a:t>
            </a:r>
            <a:r>
              <a:rPr lang="en-US" sz="4200" dirty="0" err="1">
                <a:latin typeface="Merriweather" pitchFamily="34" charset="0"/>
              </a:rPr>
              <a:t>fonctionnelle</a:t>
            </a:r>
            <a:endParaRPr lang="en-US" sz="4200" dirty="0">
              <a:latin typeface="Merriweathe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891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A84E-BE17-658D-03A7-E1F25A4D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3761E12F-CD97-419F-5537-658D6981E772}"/>
              </a:ext>
            </a:extLst>
          </p:cNvPr>
          <p:cNvSpPr/>
          <p:nvPr/>
        </p:nvSpPr>
        <p:spPr>
          <a:xfrm>
            <a:off x="235625" y="226576"/>
            <a:ext cx="1072765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200" dirty="0">
                <a:latin typeface="Merriweather" pitchFamily="34" charset="0"/>
              </a:rPr>
              <a:t>3. Du </a:t>
            </a:r>
            <a:r>
              <a:rPr lang="en-US" sz="4200" dirty="0" err="1">
                <a:latin typeface="Merriweather" pitchFamily="34" charset="0"/>
              </a:rPr>
              <a:t>modèle</a:t>
            </a:r>
            <a:r>
              <a:rPr lang="en-US" sz="4200" dirty="0">
                <a:latin typeface="Merriweather" pitchFamily="34" charset="0"/>
              </a:rPr>
              <a:t> simple au </a:t>
            </a:r>
            <a:r>
              <a:rPr lang="en-US" sz="4200" dirty="0" err="1">
                <a:latin typeface="Merriweather" pitchFamily="34" charset="0"/>
              </a:rPr>
              <a:t>modèle</a:t>
            </a:r>
            <a:r>
              <a:rPr lang="en-US" sz="4200" dirty="0">
                <a:latin typeface="Merriweather" pitchFamily="34" charset="0"/>
              </a:rPr>
              <a:t> </a:t>
            </a:r>
            <a:r>
              <a:rPr lang="en-US" sz="4200" dirty="0" err="1">
                <a:latin typeface="Merriweather" pitchFamily="34" charset="0"/>
              </a:rPr>
              <a:t>adaptatif</a:t>
            </a:r>
            <a:endParaRPr lang="en-US" sz="4200" dirty="0">
              <a:latin typeface="Merriweather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DE18BDC-3383-CBAB-6754-E56408D15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48" y="1730335"/>
            <a:ext cx="2375178" cy="2375178"/>
          </a:xfrm>
          <a:prstGeom prst="rect">
            <a:avLst/>
          </a:prstGeom>
        </p:spPr>
      </p:pic>
      <p:sp>
        <p:nvSpPr>
          <p:cNvPr id="3" name="Text 3">
            <a:extLst>
              <a:ext uri="{FF2B5EF4-FFF2-40B4-BE49-F238E27FC236}">
                <a16:creationId xmlns:a16="http://schemas.microsoft.com/office/drawing/2014/main" id="{41403084-7F42-6781-4F9B-D30885DC6C11}"/>
              </a:ext>
            </a:extLst>
          </p:cNvPr>
          <p:cNvSpPr/>
          <p:nvPr/>
        </p:nvSpPr>
        <p:spPr>
          <a:xfrm>
            <a:off x="832485" y="437030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Baselines</a:t>
            </a: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9F4546EC-1713-D13E-55CF-93DD53DA4932}"/>
              </a:ext>
            </a:extLst>
          </p:cNvPr>
          <p:cNvSpPr/>
          <p:nvPr/>
        </p:nvSpPr>
        <p:spPr>
          <a:xfrm>
            <a:off x="832485" y="4867274"/>
            <a:ext cx="2567940" cy="1514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SzPct val="100000"/>
              <a:buNone/>
            </a:pPr>
            <a:r>
              <a:rPr lang="en-US" sz="1650" dirty="0">
                <a:latin typeface="Merriweather" pitchFamily="34" charset="0"/>
              </a:rPr>
              <a:t>Buy &amp; Hold, règles fixes, stratégie aléatoire pour </a:t>
            </a:r>
            <a:r>
              <a:rPr lang="en-US" sz="1650" dirty="0" err="1">
                <a:latin typeface="Merriweather" pitchFamily="34" charset="0"/>
              </a:rPr>
              <a:t>comparaison</a:t>
            </a:r>
            <a:endParaRPr lang="en-US" sz="1650" dirty="0">
              <a:latin typeface="Merriweather" pitchFamily="34" charset="0"/>
            </a:endParaRPr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265F5268-F752-B966-FB9C-97F89CC2A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315" y="1730335"/>
            <a:ext cx="2375178" cy="2375178"/>
          </a:xfrm>
          <a:prstGeom prst="rect">
            <a:avLst/>
          </a:prstGeom>
        </p:spPr>
      </p:pic>
      <p:sp>
        <p:nvSpPr>
          <p:cNvPr id="12" name="Text 5">
            <a:extLst>
              <a:ext uri="{FF2B5EF4-FFF2-40B4-BE49-F238E27FC236}">
                <a16:creationId xmlns:a16="http://schemas.microsoft.com/office/drawing/2014/main" id="{3C0399F1-D85F-2C71-8466-CB1CD33B3C40}"/>
              </a:ext>
            </a:extLst>
          </p:cNvPr>
          <p:cNvSpPr/>
          <p:nvPr/>
        </p:nvSpPr>
        <p:spPr>
          <a:xfrm>
            <a:off x="4403765" y="441400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Machine Learning</a:t>
            </a:r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DF3F664F-9B5B-965C-028C-B5FAC6799974}"/>
              </a:ext>
            </a:extLst>
          </p:cNvPr>
          <p:cNvSpPr/>
          <p:nvPr/>
        </p:nvSpPr>
        <p:spPr>
          <a:xfrm>
            <a:off x="4095275" y="4867275"/>
            <a:ext cx="3181826" cy="1659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  <a:buSzPct val="100000"/>
            </a:pPr>
            <a:r>
              <a:rPr lang="en-US" sz="1650" dirty="0">
                <a:latin typeface="Merriweather" pitchFamily="34" charset="0"/>
              </a:rPr>
              <a:t>Prédiction y=1 si close(t+1) &gt; close(t). Features : return_1, ema_20/50/200, rsi_14, atr_14, </a:t>
            </a:r>
            <a:r>
              <a:rPr lang="en-US" sz="1650" dirty="0" err="1">
                <a:latin typeface="Merriweather" pitchFamily="34" charset="0"/>
              </a:rPr>
              <a:t>macd</a:t>
            </a:r>
            <a:endParaRPr lang="en-US" sz="1650" dirty="0">
              <a:latin typeface="Merriweather" pitchFamily="34" charset="0"/>
            </a:endParaRPr>
          </a:p>
        </p:txBody>
      </p:sp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422F8E39-066F-97B3-C50E-2FA1BEC41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430" y="1730335"/>
            <a:ext cx="2375178" cy="2375178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AC4B93F0-3345-A3FE-A50B-07AEABF29C95}"/>
              </a:ext>
            </a:extLst>
          </p:cNvPr>
          <p:cNvSpPr/>
          <p:nvPr/>
        </p:nvSpPr>
        <p:spPr>
          <a:xfrm>
            <a:off x="8007430" y="4414004"/>
            <a:ext cx="362271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Reinforcement Learning</a:t>
            </a:r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D4B0C778-FD01-F75F-048D-3BEF98D16CE0}"/>
              </a:ext>
            </a:extLst>
          </p:cNvPr>
          <p:cNvSpPr/>
          <p:nvPr/>
        </p:nvSpPr>
        <p:spPr>
          <a:xfrm>
            <a:off x="8007430" y="4939545"/>
            <a:ext cx="3352085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  <a:buSzPct val="100000"/>
            </a:pPr>
            <a:r>
              <a:rPr lang="en-US" sz="1650" dirty="0">
                <a:latin typeface="Merriweather" pitchFamily="34" charset="0"/>
              </a:rPr>
              <a:t>State = features, Action = BUY/SELL/HOLD, Reward = PnL ajusté. Algorithme : DQN </a:t>
            </a:r>
            <a:r>
              <a:rPr lang="en-US" sz="1650" dirty="0" err="1">
                <a:latin typeface="Merriweather" pitchFamily="34" charset="0"/>
              </a:rPr>
              <a:t>ou</a:t>
            </a:r>
            <a:r>
              <a:rPr lang="en-US" sz="1650" dirty="0">
                <a:latin typeface="Merriweather" pitchFamily="34" charset="0"/>
              </a:rPr>
              <a:t> PPO</a:t>
            </a:r>
          </a:p>
        </p:txBody>
      </p:sp>
    </p:spTree>
    <p:extLst>
      <p:ext uri="{BB962C8B-B14F-4D97-AF65-F5344CB8AC3E}">
        <p14:creationId xmlns:p14="http://schemas.microsoft.com/office/powerpoint/2010/main" val="1014107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60540-73CE-4CD6-9CB2-0A9C21672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F24669B4-44C4-45EF-2884-A62D9FBD21AB}"/>
              </a:ext>
            </a:extLst>
          </p:cNvPr>
          <p:cNvSpPr/>
          <p:nvPr/>
        </p:nvSpPr>
        <p:spPr>
          <a:xfrm>
            <a:off x="235625" y="226576"/>
            <a:ext cx="1072765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200" dirty="0">
                <a:latin typeface="Merriweather" pitchFamily="34" charset="0"/>
              </a:rPr>
              <a:t>4. Application web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639BC0-BA2D-14DD-313D-90DC41314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592" y="331136"/>
            <a:ext cx="5489383" cy="319926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8571AD0-30D5-3A38-772E-5F383C0603B5}"/>
              </a:ext>
            </a:extLst>
          </p:cNvPr>
          <p:cNvSpPr txBox="1"/>
          <p:nvPr/>
        </p:nvSpPr>
        <p:spPr>
          <a:xfrm>
            <a:off x="235625" y="1244042"/>
            <a:ext cx="59281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Activité en temps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Interface web dynamique développée en </a:t>
            </a:r>
            <a:r>
              <a:rPr lang="fr-FR" b="1" dirty="0"/>
              <a:t>JavaScript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Visualisation live des bougies M15, signaux BUY / SELL / 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Mise à jour automatique à chaque nouvelle décision</a:t>
            </a:r>
          </a:p>
          <a:p>
            <a:r>
              <a:rPr lang="fr-FR" b="1" dirty="0"/>
              <a:t>Visualisation des données et prédictions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Affichage des prix + indicateurs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Superposition des prédictions ML / 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Lecture immédiate de la performance (</a:t>
            </a:r>
            <a:r>
              <a:rPr lang="fr-FR" dirty="0" err="1"/>
              <a:t>PnL</a:t>
            </a:r>
            <a:r>
              <a:rPr lang="fr-FR" dirty="0"/>
              <a:t>, </a:t>
            </a:r>
            <a:r>
              <a:rPr lang="fr-FR" dirty="0" err="1"/>
              <a:t>drawdown</a:t>
            </a:r>
            <a:r>
              <a:rPr lang="fr-FR" dirty="0"/>
              <a:t>)</a:t>
            </a:r>
          </a:p>
          <a:p>
            <a:r>
              <a:rPr lang="fr-FR" b="1" dirty="0"/>
              <a:t>Vue complète du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De l’import M1 jusqu’à la décision finale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Intégration API → Modèle → Signal →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Outil pédagogique pour comprendre le système global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F4FD07D-7694-345A-7BFA-45502A05D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592" y="3614396"/>
            <a:ext cx="5489383" cy="31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6084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</TotalTime>
  <Words>601</Words>
  <Application>Microsoft Macintosh PowerPoint</Application>
  <PresentationFormat>Grand écran</PresentationFormat>
  <Paragraphs>125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Merriweather</vt:lpstr>
      <vt:lpstr>Merriweather Light</vt:lpstr>
      <vt:lpstr>Thème Office</vt:lpstr>
      <vt:lpstr>Système de décision algorithmique GBP/USD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Raphael COLNOT</dc:creator>
  <cp:lastModifiedBy>Raphael COLNOT</cp:lastModifiedBy>
  <cp:revision>22</cp:revision>
  <dcterms:created xsi:type="dcterms:W3CDTF">2026-02-12T15:23:52Z</dcterms:created>
  <dcterms:modified xsi:type="dcterms:W3CDTF">2026-02-13T11:35:17Z</dcterms:modified>
</cp:coreProperties>
</file>

<file path=docProps/thumbnail.jpeg>
</file>